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6" r:id="rId6"/>
    <p:sldId id="258" r:id="rId7"/>
    <p:sldId id="259" r:id="rId8"/>
    <p:sldId id="260"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3B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CCDAD5-563A-4DF5-8861-9944CA3684F6}" v="2" dt="2026-09-22T18:11:14.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73" d="100"/>
          <a:sy n="73" d="100"/>
        </p:scale>
        <p:origin x="51"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brina Küchler" userId="ac8e3180-a817-4ff2-96a4-ed97613df4f7" providerId="ADAL" clId="{6E96AE85-F09D-483C-A9D2-0981FF184A39}"/>
    <pc:docChg chg="modSld">
      <pc:chgData name="Sabrina Küchler" userId="ac8e3180-a817-4ff2-96a4-ed97613df4f7" providerId="ADAL" clId="{6E96AE85-F09D-483C-A9D2-0981FF184A39}" dt="2026-09-22T18:12:00.546" v="7" actId="1076"/>
      <pc:docMkLst>
        <pc:docMk/>
      </pc:docMkLst>
      <pc:sldChg chg="modSp mod">
        <pc:chgData name="Sabrina Küchler" userId="ac8e3180-a817-4ff2-96a4-ed97613df4f7" providerId="ADAL" clId="{6E96AE85-F09D-483C-A9D2-0981FF184A39}" dt="2026-09-22T18:11:41.591" v="4" actId="1076"/>
        <pc:sldMkLst>
          <pc:docMk/>
          <pc:sldMk cId="3695127821" sldId="258"/>
        </pc:sldMkLst>
        <pc:spChg chg="mod">
          <ac:chgData name="Sabrina Küchler" userId="ac8e3180-a817-4ff2-96a4-ed97613df4f7" providerId="ADAL" clId="{6E96AE85-F09D-483C-A9D2-0981FF184A39}" dt="2026-09-22T18:11:38.151" v="3" actId="1076"/>
          <ac:spMkLst>
            <pc:docMk/>
            <pc:sldMk cId="3695127821" sldId="258"/>
            <ac:spMk id="2" creationId="{AB654345-9BF3-7A3C-557B-642F0A6463B8}"/>
          </ac:spMkLst>
        </pc:spChg>
        <pc:spChg chg="mod">
          <ac:chgData name="Sabrina Küchler" userId="ac8e3180-a817-4ff2-96a4-ed97613df4f7" providerId="ADAL" clId="{6E96AE85-F09D-483C-A9D2-0981FF184A39}" dt="2026-09-22T18:11:41.591" v="4" actId="1076"/>
          <ac:spMkLst>
            <pc:docMk/>
            <pc:sldMk cId="3695127821" sldId="258"/>
            <ac:spMk id="3" creationId="{B7FE3CD0-A2C4-5F62-571A-DC22C1047F75}"/>
          </ac:spMkLst>
        </pc:spChg>
      </pc:sldChg>
      <pc:sldChg chg="modSp mod">
        <pc:chgData name="Sabrina Küchler" userId="ac8e3180-a817-4ff2-96a4-ed97613df4f7" providerId="ADAL" clId="{6E96AE85-F09D-483C-A9D2-0981FF184A39}" dt="2026-09-22T18:12:00.546" v="7" actId="1076"/>
        <pc:sldMkLst>
          <pc:docMk/>
          <pc:sldMk cId="3830670805" sldId="259"/>
        </pc:sldMkLst>
        <pc:spChg chg="mod">
          <ac:chgData name="Sabrina Küchler" userId="ac8e3180-a817-4ff2-96a4-ed97613df4f7" providerId="ADAL" clId="{6E96AE85-F09D-483C-A9D2-0981FF184A39}" dt="2026-09-22T18:11:48.598" v="5" actId="1076"/>
          <ac:spMkLst>
            <pc:docMk/>
            <pc:sldMk cId="3830670805" sldId="259"/>
            <ac:spMk id="3" creationId="{3F68BC5D-45C7-500F-1EA1-AE958C19A2F9}"/>
          </ac:spMkLst>
        </pc:spChg>
        <pc:spChg chg="mod">
          <ac:chgData name="Sabrina Küchler" userId="ac8e3180-a817-4ff2-96a4-ed97613df4f7" providerId="ADAL" clId="{6E96AE85-F09D-483C-A9D2-0981FF184A39}" dt="2026-09-22T18:11:51.617" v="6" actId="1076"/>
          <ac:spMkLst>
            <pc:docMk/>
            <pc:sldMk cId="3830670805" sldId="259"/>
            <ac:spMk id="12" creationId="{94E5001E-1491-50F0-EFC9-4B232A0EA344}"/>
          </ac:spMkLst>
        </pc:spChg>
        <pc:picChg chg="mod">
          <ac:chgData name="Sabrina Küchler" userId="ac8e3180-a817-4ff2-96a4-ed97613df4f7" providerId="ADAL" clId="{6E96AE85-F09D-483C-A9D2-0981FF184A39}" dt="2026-09-22T18:12:00.546" v="7" actId="1076"/>
          <ac:picMkLst>
            <pc:docMk/>
            <pc:sldMk cId="3830670805" sldId="259"/>
            <ac:picMk id="10" creationId="{F4205FB5-3814-59CF-4534-10FF8817EE16}"/>
          </ac:picMkLst>
        </pc:picChg>
      </pc:sldChg>
      <pc:sldChg chg="setBg">
        <pc:chgData name="Sabrina Küchler" userId="ac8e3180-a817-4ff2-96a4-ed97613df4f7" providerId="ADAL" clId="{6E96AE85-F09D-483C-A9D2-0981FF184A39}" dt="2026-09-22T18:11:14.836" v="1"/>
        <pc:sldMkLst>
          <pc:docMk/>
          <pc:sldMk cId="1534042838" sldId="260"/>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39CFB-FCF0-F9D9-7F3A-1DAEAF7D753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96DA0AD-BA25-B5E3-C1A2-5A7A3EC15F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C230053-DE54-F2CB-645C-E7C772FFFB28}"/>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5" name="Fußzeilenplatzhalter 4">
            <a:extLst>
              <a:ext uri="{FF2B5EF4-FFF2-40B4-BE49-F238E27FC236}">
                <a16:creationId xmlns:a16="http://schemas.microsoft.com/office/drawing/2014/main" id="{5E04419D-0DE7-6A9E-635B-940DAEEBDB3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07221CB-10FC-6BE2-9561-D960D034302C}"/>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3953593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765BE-5DC1-C5E4-825E-96E1F9FB3CC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B8E496B-5ABB-D6E4-BA54-27E92A5E6128}"/>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4" name="Fußzeilenplatzhalter 3">
            <a:extLst>
              <a:ext uri="{FF2B5EF4-FFF2-40B4-BE49-F238E27FC236}">
                <a16:creationId xmlns:a16="http://schemas.microsoft.com/office/drawing/2014/main" id="{448A4B7B-865B-6349-B827-4D7CD2C36622}"/>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11661B1-35C3-27FA-DA93-60C73E2258E2}"/>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3032495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3EF20-9D91-1B77-F312-8AAB0FB5ECF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C3844EA-60F5-AFFC-410E-D6F1559F4FA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5079F8A-D818-17A8-C1CA-97082C8C0147}"/>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5" name="Fußzeilenplatzhalter 4">
            <a:extLst>
              <a:ext uri="{FF2B5EF4-FFF2-40B4-BE49-F238E27FC236}">
                <a16:creationId xmlns:a16="http://schemas.microsoft.com/office/drawing/2014/main" id="{A181E123-89C2-FE76-22DC-10F10DE7ADE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299E56-E8EA-4A7E-48B9-C2F21E5A8652}"/>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3496718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472BB6-7584-FA19-27BF-FB570635F14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C2458A5-F77E-669C-572B-7CB6F9F22A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FD43734-1FAA-2205-6D1D-FEED839481A0}"/>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5" name="Fußzeilenplatzhalter 4">
            <a:extLst>
              <a:ext uri="{FF2B5EF4-FFF2-40B4-BE49-F238E27FC236}">
                <a16:creationId xmlns:a16="http://schemas.microsoft.com/office/drawing/2014/main" id="{5E4A3D22-A7E8-59C9-F6C5-C0173B9C89D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7946A63-EE64-EB70-7EAA-60349AD0B9B7}"/>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2551598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20E97E-D4AA-B97F-66B5-88F5F463FF4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4357433-0760-D441-EE46-FDF040FB7B2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99EF9BD-0847-DA75-9013-DEB1EEB9645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084593B-0100-F648-44C3-9838EEBC94F5}"/>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6" name="Fußzeilenplatzhalter 5">
            <a:extLst>
              <a:ext uri="{FF2B5EF4-FFF2-40B4-BE49-F238E27FC236}">
                <a16:creationId xmlns:a16="http://schemas.microsoft.com/office/drawing/2014/main" id="{FA4878FD-57C1-1D18-0817-7509E341E8F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6BB7FAA-3A1F-D03E-1466-5E1C814BD812}"/>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2879026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ABADAD-4E58-178B-3DB0-87B895A74AB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2E3DB6ED-E2E7-37AB-6C9A-438786BC70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277898C-F96C-A773-D485-F8A403052A0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F64FEBF-5871-00B4-2548-DB0F8AD1D9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6E00105-B45A-9BA1-F98A-D4E4C1A4448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8EEBA89-6EEE-C87E-6558-0981B6FCEE16}"/>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8" name="Fußzeilenplatzhalter 7">
            <a:extLst>
              <a:ext uri="{FF2B5EF4-FFF2-40B4-BE49-F238E27FC236}">
                <a16:creationId xmlns:a16="http://schemas.microsoft.com/office/drawing/2014/main" id="{46E38F26-0C6B-1D1E-DD87-AD643F41002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243A537-3378-4B35-B452-88080FFA0250}"/>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1302994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75A385-AB6B-7F0E-8693-0C19FD2B954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CEA9191-1070-AFD9-3FD5-0B5C62CD1DA6}"/>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4" name="Fußzeilenplatzhalter 3">
            <a:extLst>
              <a:ext uri="{FF2B5EF4-FFF2-40B4-BE49-F238E27FC236}">
                <a16:creationId xmlns:a16="http://schemas.microsoft.com/office/drawing/2014/main" id="{7C58E5DD-C740-59F5-8207-D867F7C7131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90D346C-7418-41A5-019D-006D88F9AEAE}"/>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848839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DF23F5C-B4DB-4E2A-10BF-78E765B32D51}"/>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3" name="Fußzeilenplatzhalter 2">
            <a:extLst>
              <a:ext uri="{FF2B5EF4-FFF2-40B4-BE49-F238E27FC236}">
                <a16:creationId xmlns:a16="http://schemas.microsoft.com/office/drawing/2014/main" id="{93A104DA-94D1-25B0-137C-B77A2CC4C5B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0069E48-5943-E02B-438D-5728544C91E4}"/>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23280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25614F-97F0-212F-C698-BDB82CD824F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A36D7E1-1B36-ACF0-7C13-44B5CCC58B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3A7885FF-521F-4D70-3F9C-3755848FA4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4BD3D96-DE97-4F59-CE7A-02A1B02557E1}"/>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6" name="Fußzeilenplatzhalter 5">
            <a:extLst>
              <a:ext uri="{FF2B5EF4-FFF2-40B4-BE49-F238E27FC236}">
                <a16:creationId xmlns:a16="http://schemas.microsoft.com/office/drawing/2014/main" id="{E2AC5116-7F47-CB7D-6801-1B4DC8143C0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93E987E-574C-837C-4A02-53F4E5853A57}"/>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348655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61DA6-C909-6680-4770-9F3B94E3D12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220C877-609C-7D64-92D6-FEA52F15CE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7660371-0D4C-AC8B-C511-109394FE1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31B8D9F-3688-E501-CC00-D7F75E25DFDD}"/>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6" name="Fußzeilenplatzhalter 5">
            <a:extLst>
              <a:ext uri="{FF2B5EF4-FFF2-40B4-BE49-F238E27FC236}">
                <a16:creationId xmlns:a16="http://schemas.microsoft.com/office/drawing/2014/main" id="{7CC88333-BEC8-178B-55AE-81E2012636C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A6192E5-5C74-89AE-EE1B-DAC4E1CE552D}"/>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1603601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5EBA3E-9537-B5C2-CC29-DB5C637B624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BE8FED5-A2AE-2ED4-7823-C7D7F97B11F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EC6B560-1FE2-747C-2473-7D6266600D04}"/>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5" name="Fußzeilenplatzhalter 4">
            <a:extLst>
              <a:ext uri="{FF2B5EF4-FFF2-40B4-BE49-F238E27FC236}">
                <a16:creationId xmlns:a16="http://schemas.microsoft.com/office/drawing/2014/main" id="{681ADDB0-6BC6-606F-0E10-C8B326F97AC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82EE26D-767C-E564-B992-BD81881246B4}"/>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3577804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3440FC5-29E3-EA33-05BA-E5C6F80E10E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DCA9331-4451-B808-0FFE-8D0E7F0A826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ADDA41-9EB5-F044-5F91-7C33052FD689}"/>
              </a:ext>
            </a:extLst>
          </p:cNvPr>
          <p:cNvSpPr>
            <a:spLocks noGrp="1"/>
          </p:cNvSpPr>
          <p:nvPr>
            <p:ph type="dt" sz="half" idx="10"/>
          </p:nvPr>
        </p:nvSpPr>
        <p:spPr/>
        <p:txBody>
          <a:bodyPr/>
          <a:lstStyle/>
          <a:p>
            <a:fld id="{9EE3D6A1-1CEF-4626-821A-C298C8625F78}" type="datetimeFigureOut">
              <a:rPr lang="de-DE" smtClean="0"/>
              <a:t>22.09.2026</a:t>
            </a:fld>
            <a:endParaRPr lang="de-DE"/>
          </a:p>
        </p:txBody>
      </p:sp>
      <p:sp>
        <p:nvSpPr>
          <p:cNvPr id="5" name="Fußzeilenplatzhalter 4">
            <a:extLst>
              <a:ext uri="{FF2B5EF4-FFF2-40B4-BE49-F238E27FC236}">
                <a16:creationId xmlns:a16="http://schemas.microsoft.com/office/drawing/2014/main" id="{A6F586BE-551C-EF0B-810A-1D17396551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ABF1C5B-E4F2-6E64-AD13-526F3132EAF3}"/>
              </a:ext>
            </a:extLst>
          </p:cNvPr>
          <p:cNvSpPr>
            <a:spLocks noGrp="1"/>
          </p:cNvSpPr>
          <p:nvPr>
            <p:ph type="sldNum" sz="quarter" idx="12"/>
          </p:nvPr>
        </p:nvSpPr>
        <p:spPr/>
        <p:txBody>
          <a:bodyPr/>
          <a:lstStyle/>
          <a:p>
            <a:fld id="{2B45689C-55EE-456D-91FC-66F42DEF94BD}" type="slidenum">
              <a:rPr lang="de-DE" smtClean="0"/>
              <a:t>‹Nr.›</a:t>
            </a:fld>
            <a:endParaRPr lang="de-DE"/>
          </a:p>
        </p:txBody>
      </p:sp>
    </p:spTree>
    <p:extLst>
      <p:ext uri="{BB962C8B-B14F-4D97-AF65-F5344CB8AC3E}">
        <p14:creationId xmlns:p14="http://schemas.microsoft.com/office/powerpoint/2010/main" val="373608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CB63E01-F80E-2099-11F4-34A57D6A73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921ADB-EA64-D761-6DE5-DD50D8F4EC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B2E86E1-AB6B-BAED-E035-8D9DA50535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E3D6A1-1CEF-4626-821A-C298C8625F78}" type="datetimeFigureOut">
              <a:rPr lang="de-DE" smtClean="0"/>
              <a:t>22.09.2026</a:t>
            </a:fld>
            <a:endParaRPr lang="de-DE"/>
          </a:p>
        </p:txBody>
      </p:sp>
      <p:sp>
        <p:nvSpPr>
          <p:cNvPr id="5" name="Fußzeilenplatzhalter 4">
            <a:extLst>
              <a:ext uri="{FF2B5EF4-FFF2-40B4-BE49-F238E27FC236}">
                <a16:creationId xmlns:a16="http://schemas.microsoft.com/office/drawing/2014/main" id="{666973D4-00EE-3338-6A2E-C925FCD326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A8B3C965-B130-19C8-7675-95A62B8B7B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45689C-55EE-456D-91FC-66F42DEF94BD}" type="slidenum">
              <a:rPr lang="de-DE" smtClean="0"/>
              <a:t>‹Nr.›</a:t>
            </a:fld>
            <a:endParaRPr lang="de-DE"/>
          </a:p>
        </p:txBody>
      </p:sp>
    </p:spTree>
    <p:extLst>
      <p:ext uri="{BB962C8B-B14F-4D97-AF65-F5344CB8AC3E}">
        <p14:creationId xmlns:p14="http://schemas.microsoft.com/office/powerpoint/2010/main" val="72185730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F8578D5-7536-ED37-A08C-A2056D18C0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49" y="97368"/>
            <a:ext cx="9594057" cy="6502517"/>
          </a:xfrm>
          <a:prstGeom prst="rect">
            <a:avLst/>
          </a:prstGeom>
        </p:spPr>
      </p:pic>
    </p:spTree>
    <p:extLst>
      <p:ext uri="{BB962C8B-B14F-4D97-AF65-F5344CB8AC3E}">
        <p14:creationId xmlns:p14="http://schemas.microsoft.com/office/powerpoint/2010/main" val="219537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FDF5F0B6-1537-BB2E-8A76-52B5C20CB00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431072"/>
            <a:ext cx="4491776" cy="4433757"/>
          </a:xfrm>
          <a:prstGeom prst="rect">
            <a:avLst/>
          </a:prstGeom>
        </p:spPr>
      </p:pic>
      <p:sp>
        <p:nvSpPr>
          <p:cNvPr id="8" name="Titel 7">
            <a:extLst>
              <a:ext uri="{FF2B5EF4-FFF2-40B4-BE49-F238E27FC236}">
                <a16:creationId xmlns:a16="http://schemas.microsoft.com/office/drawing/2014/main" id="{8F6F2D88-9083-3D78-CA24-05A1E99C94B6}"/>
              </a:ext>
            </a:extLst>
          </p:cNvPr>
          <p:cNvSpPr>
            <a:spLocks noGrp="1"/>
          </p:cNvSpPr>
          <p:nvPr>
            <p:ph type="ctrTitle"/>
          </p:nvPr>
        </p:nvSpPr>
        <p:spPr>
          <a:xfrm>
            <a:off x="0" y="1661115"/>
            <a:ext cx="3995191" cy="782782"/>
          </a:xfrm>
        </p:spPr>
        <p:txBody>
          <a:bodyPr>
            <a:normAutofit/>
          </a:bodyPr>
          <a:lstStyle/>
          <a:p>
            <a:r>
              <a:rPr lang="de-DE" sz="4800"/>
              <a:t>Das ist OKJA</a:t>
            </a:r>
            <a:endParaRPr lang="de-DE" sz="4800" dirty="0"/>
          </a:p>
        </p:txBody>
      </p:sp>
      <p:sp>
        <p:nvSpPr>
          <p:cNvPr id="10" name="Textplatzhalter 9">
            <a:extLst>
              <a:ext uri="{FF2B5EF4-FFF2-40B4-BE49-F238E27FC236}">
                <a16:creationId xmlns:a16="http://schemas.microsoft.com/office/drawing/2014/main" id="{517B4BA4-7D32-CD21-E29E-1737C5362468}"/>
              </a:ext>
            </a:extLst>
          </p:cNvPr>
          <p:cNvSpPr>
            <a:spLocks noGrp="1"/>
          </p:cNvSpPr>
          <p:nvPr>
            <p:ph type="subTitle" idx="1"/>
          </p:nvPr>
        </p:nvSpPr>
        <p:spPr>
          <a:xfrm>
            <a:off x="2941019" y="3429000"/>
            <a:ext cx="9834113" cy="2589362"/>
          </a:xfrm>
        </p:spPr>
        <p:txBody>
          <a:bodyPr>
            <a:normAutofit/>
          </a:bodyPr>
          <a:lstStyle/>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Wir sind ein sozialer Knotenpunkt!</a:t>
            </a:r>
          </a:p>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Wir sind ein Lernort für Demokratie!</a:t>
            </a:r>
          </a:p>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Hier wird Beteiligung nicht erklärt, sondern gelebt!</a:t>
            </a:r>
          </a:p>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Hier erleben junge Menschen Selbstwirksamkeit!</a:t>
            </a:r>
          </a:p>
          <a:p>
            <a:endParaRPr lang="de-DE" dirty="0"/>
          </a:p>
        </p:txBody>
      </p:sp>
    </p:spTree>
    <p:extLst>
      <p:ext uri="{BB962C8B-B14F-4D97-AF65-F5344CB8AC3E}">
        <p14:creationId xmlns:p14="http://schemas.microsoft.com/office/powerpoint/2010/main" val="990082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654345-9BF3-7A3C-557B-642F0A6463B8}"/>
              </a:ext>
            </a:extLst>
          </p:cNvPr>
          <p:cNvSpPr>
            <a:spLocks noGrp="1"/>
          </p:cNvSpPr>
          <p:nvPr>
            <p:ph type="ctrTitle"/>
          </p:nvPr>
        </p:nvSpPr>
        <p:spPr>
          <a:xfrm>
            <a:off x="529087" y="368512"/>
            <a:ext cx="5865962" cy="1154690"/>
          </a:xfrm>
        </p:spPr>
        <p:txBody>
          <a:bodyPr>
            <a:normAutofit/>
          </a:bodyPr>
          <a:lstStyle/>
          <a:p>
            <a:pPr algn="l"/>
            <a:r>
              <a:rPr lang="de-DE" sz="4800" dirty="0"/>
              <a:t>Arbeitsprinzipien</a:t>
            </a:r>
          </a:p>
        </p:txBody>
      </p:sp>
      <p:sp>
        <p:nvSpPr>
          <p:cNvPr id="3" name="Untertitel 2">
            <a:extLst>
              <a:ext uri="{FF2B5EF4-FFF2-40B4-BE49-F238E27FC236}">
                <a16:creationId xmlns:a16="http://schemas.microsoft.com/office/drawing/2014/main" id="{B7FE3CD0-A2C4-5F62-571A-DC22C1047F75}"/>
              </a:ext>
            </a:extLst>
          </p:cNvPr>
          <p:cNvSpPr>
            <a:spLocks noGrp="1"/>
          </p:cNvSpPr>
          <p:nvPr>
            <p:ph type="subTitle" idx="1"/>
          </p:nvPr>
        </p:nvSpPr>
        <p:spPr>
          <a:xfrm>
            <a:off x="542347" y="2048054"/>
            <a:ext cx="5762445" cy="2761891"/>
          </a:xfrm>
        </p:spPr>
        <p:txBody>
          <a:bodyPr>
            <a:normAutofit/>
          </a:bodyPr>
          <a:lstStyle/>
          <a:p>
            <a:pPr algn="l"/>
            <a:r>
              <a:rPr lang="de-DE" dirty="0"/>
              <a:t>Partizipation und Demokratiebildung</a:t>
            </a:r>
          </a:p>
          <a:p>
            <a:pPr algn="l"/>
            <a:r>
              <a:rPr lang="de-DE" dirty="0"/>
              <a:t>Freiwilligkeit</a:t>
            </a:r>
          </a:p>
          <a:p>
            <a:pPr algn="l"/>
            <a:r>
              <a:rPr lang="de-DE" dirty="0"/>
              <a:t>Offenheit</a:t>
            </a:r>
          </a:p>
          <a:p>
            <a:pPr algn="l"/>
            <a:r>
              <a:rPr lang="de-DE" dirty="0"/>
              <a:t>Niedrigschwelligkeit</a:t>
            </a:r>
          </a:p>
          <a:p>
            <a:pPr algn="l"/>
            <a:r>
              <a:rPr lang="de-DE" dirty="0"/>
              <a:t>Sozialraum- und Lebensweltorientierung</a:t>
            </a:r>
          </a:p>
          <a:p>
            <a:pPr algn="l"/>
            <a:r>
              <a:rPr lang="de-DE" dirty="0"/>
              <a:t>Integration und Teilhabe</a:t>
            </a:r>
          </a:p>
        </p:txBody>
      </p:sp>
      <p:pic>
        <p:nvPicPr>
          <p:cNvPr id="7" name="Grafik 6">
            <a:extLst>
              <a:ext uri="{FF2B5EF4-FFF2-40B4-BE49-F238E27FC236}">
                <a16:creationId xmlns:a16="http://schemas.microsoft.com/office/drawing/2014/main" id="{7D682CE2-80CE-B2C3-8D69-ED10B0DB844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00670" y="2237342"/>
            <a:ext cx="5843731" cy="3957638"/>
          </a:xfrm>
          <a:prstGeom prst="rect">
            <a:avLst/>
          </a:prstGeom>
        </p:spPr>
      </p:pic>
      <p:sp>
        <p:nvSpPr>
          <p:cNvPr id="9" name="Textfeld 8">
            <a:extLst>
              <a:ext uri="{FF2B5EF4-FFF2-40B4-BE49-F238E27FC236}">
                <a16:creationId xmlns:a16="http://schemas.microsoft.com/office/drawing/2014/main" id="{90BD35CA-584A-5AAC-6D3B-CC299DC880D7}"/>
              </a:ext>
            </a:extLst>
          </p:cNvPr>
          <p:cNvSpPr txBox="1"/>
          <p:nvPr/>
        </p:nvSpPr>
        <p:spPr>
          <a:xfrm rot="20665268">
            <a:off x="10243872" y="4245372"/>
            <a:ext cx="1943414" cy="707886"/>
          </a:xfrm>
          <a:prstGeom prst="rect">
            <a:avLst/>
          </a:prstGeom>
          <a:noFill/>
        </p:spPr>
        <p:txBody>
          <a:bodyPr wrap="square">
            <a:spAutoFit/>
          </a:bodyPr>
          <a:lstStyle/>
          <a:p>
            <a:pPr algn="l"/>
            <a:r>
              <a:rPr lang="de-DE" sz="2000" dirty="0"/>
              <a:t>Abenteuerspielplatz</a:t>
            </a:r>
          </a:p>
        </p:txBody>
      </p:sp>
      <p:sp>
        <p:nvSpPr>
          <p:cNvPr id="11" name="Textfeld 10">
            <a:extLst>
              <a:ext uri="{FF2B5EF4-FFF2-40B4-BE49-F238E27FC236}">
                <a16:creationId xmlns:a16="http://schemas.microsoft.com/office/drawing/2014/main" id="{DB7AF31E-81C2-3814-27A9-1F53BECF280F}"/>
              </a:ext>
            </a:extLst>
          </p:cNvPr>
          <p:cNvSpPr txBox="1"/>
          <p:nvPr/>
        </p:nvSpPr>
        <p:spPr>
          <a:xfrm rot="20630583">
            <a:off x="7089098" y="2895600"/>
            <a:ext cx="5304387" cy="400110"/>
          </a:xfrm>
          <a:prstGeom prst="rect">
            <a:avLst/>
          </a:prstGeom>
          <a:noFill/>
        </p:spPr>
        <p:txBody>
          <a:bodyPr wrap="square">
            <a:spAutoFit/>
          </a:bodyPr>
          <a:lstStyle/>
          <a:p>
            <a:pPr algn="l"/>
            <a:r>
              <a:rPr lang="de-DE" sz="2000" dirty="0"/>
              <a:t>Jugendzentrum</a:t>
            </a:r>
          </a:p>
        </p:txBody>
      </p:sp>
      <p:sp>
        <p:nvSpPr>
          <p:cNvPr id="13" name="Textfeld 12">
            <a:extLst>
              <a:ext uri="{FF2B5EF4-FFF2-40B4-BE49-F238E27FC236}">
                <a16:creationId xmlns:a16="http://schemas.microsoft.com/office/drawing/2014/main" id="{25C935FF-98A3-57B0-235E-CE499C4137FC}"/>
              </a:ext>
            </a:extLst>
          </p:cNvPr>
          <p:cNvSpPr txBox="1"/>
          <p:nvPr/>
        </p:nvSpPr>
        <p:spPr>
          <a:xfrm rot="236437">
            <a:off x="8544073" y="4016106"/>
            <a:ext cx="1943414" cy="400110"/>
          </a:xfrm>
          <a:prstGeom prst="rect">
            <a:avLst/>
          </a:prstGeom>
          <a:noFill/>
        </p:spPr>
        <p:txBody>
          <a:bodyPr wrap="square">
            <a:spAutoFit/>
          </a:bodyPr>
          <a:lstStyle/>
          <a:p>
            <a:pPr algn="l"/>
            <a:r>
              <a:rPr lang="de-DE" sz="2000" dirty="0"/>
              <a:t>Jugendtreff</a:t>
            </a:r>
          </a:p>
        </p:txBody>
      </p:sp>
      <p:sp>
        <p:nvSpPr>
          <p:cNvPr id="15" name="Textfeld 14">
            <a:extLst>
              <a:ext uri="{FF2B5EF4-FFF2-40B4-BE49-F238E27FC236}">
                <a16:creationId xmlns:a16="http://schemas.microsoft.com/office/drawing/2014/main" id="{2DE9E095-BCBE-0A81-25FD-E01B2E373EA0}"/>
              </a:ext>
            </a:extLst>
          </p:cNvPr>
          <p:cNvSpPr txBox="1"/>
          <p:nvPr/>
        </p:nvSpPr>
        <p:spPr>
          <a:xfrm rot="20829488">
            <a:off x="8295070" y="4665257"/>
            <a:ext cx="1943414" cy="707886"/>
          </a:xfrm>
          <a:prstGeom prst="rect">
            <a:avLst/>
          </a:prstGeom>
          <a:noFill/>
        </p:spPr>
        <p:txBody>
          <a:bodyPr wrap="square">
            <a:spAutoFit/>
          </a:bodyPr>
          <a:lstStyle/>
          <a:p>
            <a:pPr algn="l"/>
            <a:r>
              <a:rPr lang="de-DE" sz="2000" dirty="0"/>
              <a:t>Mobile Jugendarbeit </a:t>
            </a:r>
          </a:p>
        </p:txBody>
      </p:sp>
      <p:sp>
        <p:nvSpPr>
          <p:cNvPr id="19" name="Textfeld 18">
            <a:extLst>
              <a:ext uri="{FF2B5EF4-FFF2-40B4-BE49-F238E27FC236}">
                <a16:creationId xmlns:a16="http://schemas.microsoft.com/office/drawing/2014/main" id="{FFC53E39-1980-1EA8-8B7F-706AA114A250}"/>
              </a:ext>
            </a:extLst>
          </p:cNvPr>
          <p:cNvSpPr txBox="1"/>
          <p:nvPr/>
        </p:nvSpPr>
        <p:spPr>
          <a:xfrm rot="236437">
            <a:off x="6903876" y="4438824"/>
            <a:ext cx="1943414" cy="400110"/>
          </a:xfrm>
          <a:prstGeom prst="rect">
            <a:avLst/>
          </a:prstGeom>
          <a:noFill/>
        </p:spPr>
        <p:txBody>
          <a:bodyPr wrap="square">
            <a:spAutoFit/>
          </a:bodyPr>
          <a:lstStyle/>
          <a:p>
            <a:pPr algn="l"/>
            <a:r>
              <a:rPr lang="de-DE" sz="2000" dirty="0"/>
              <a:t>Jugendcafé</a:t>
            </a:r>
          </a:p>
        </p:txBody>
      </p:sp>
    </p:spTree>
    <p:extLst>
      <p:ext uri="{BB962C8B-B14F-4D97-AF65-F5344CB8AC3E}">
        <p14:creationId xmlns:p14="http://schemas.microsoft.com/office/powerpoint/2010/main" val="369512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D7046E-27B5-F689-2476-5859CEB9718B}"/>
              </a:ext>
            </a:extLst>
          </p:cNvPr>
          <p:cNvSpPr>
            <a:spLocks noGrp="1"/>
          </p:cNvSpPr>
          <p:nvPr>
            <p:ph type="title"/>
          </p:nvPr>
        </p:nvSpPr>
        <p:spPr/>
        <p:txBody>
          <a:bodyPr/>
          <a:lstStyle/>
          <a:p>
            <a:r>
              <a:rPr lang="de-DE" dirty="0"/>
              <a:t>Wie ist die OKJA gesetzlich verankert?</a:t>
            </a:r>
          </a:p>
        </p:txBody>
      </p:sp>
      <p:sp>
        <p:nvSpPr>
          <p:cNvPr id="3" name="Inhaltsplatzhalter 2">
            <a:extLst>
              <a:ext uri="{FF2B5EF4-FFF2-40B4-BE49-F238E27FC236}">
                <a16:creationId xmlns:a16="http://schemas.microsoft.com/office/drawing/2014/main" id="{3F68BC5D-45C7-500F-1EA1-AE958C19A2F9}"/>
              </a:ext>
            </a:extLst>
          </p:cNvPr>
          <p:cNvSpPr>
            <a:spLocks noGrp="1"/>
          </p:cNvSpPr>
          <p:nvPr>
            <p:ph sz="half" idx="1"/>
          </p:nvPr>
        </p:nvSpPr>
        <p:spPr>
          <a:xfrm>
            <a:off x="792480" y="1616451"/>
            <a:ext cx="5181600" cy="4351338"/>
          </a:xfrm>
        </p:spPr>
        <p:txBody>
          <a:bodyPr>
            <a:normAutofit fontScale="85000" lnSpcReduction="20000"/>
          </a:bodyPr>
          <a:lstStyle/>
          <a:p>
            <a:pPr marL="0" indent="0">
              <a:buNone/>
            </a:pPr>
            <a:r>
              <a:rPr lang="de-DE" dirty="0"/>
              <a:t>„Jungen Menschen sind die zur Förderung ihrer Entwicklung erforderlichen Angebote der Jugendarbeit zur Verfügung zu stellen. Sie sollen an den Interessen junger Menschen anknüpfen und von ihnen mitbestimmt und mitgestaltet werden, sie zur Selbstbestimmung befähigen und zu gesellschaftlicher Mitverantwortung und zu sozialem Engagement anregen und hinführen. Dabei sollen die Zugänglichkeit und Nutzbarkeit der Angebote für junge Menschen mit Behinderungen sichergestellt werden.“</a:t>
            </a:r>
            <a:r>
              <a:rPr lang="de-DE" b="1" dirty="0"/>
              <a:t> </a:t>
            </a:r>
            <a:endParaRPr lang="de-DE" dirty="0"/>
          </a:p>
        </p:txBody>
      </p:sp>
      <p:pic>
        <p:nvPicPr>
          <p:cNvPr id="6" name="Inhaltsplatzhalter 5">
            <a:extLst>
              <a:ext uri="{FF2B5EF4-FFF2-40B4-BE49-F238E27FC236}">
                <a16:creationId xmlns:a16="http://schemas.microsoft.com/office/drawing/2014/main" id="{D7BE31C7-7902-5D70-5E77-969ECCABFC72}"/>
              </a:ext>
            </a:extLst>
          </p:cNvPr>
          <p:cNvPicPr>
            <a:picLocks noGrp="1" noChangeAspect="1"/>
          </p:cNvPicPr>
          <p:nvPr>
            <p:ph sz="half" idx="2"/>
          </p:nvPr>
        </p:nvPicPr>
        <p:blipFill>
          <a:blip>
            <a:extLst>
              <a:ext uri="{96DAC541-7B7A-43D3-8B79-37D633B846F1}">
                <asvg:svgBlip xmlns:asvg="http://schemas.microsoft.com/office/drawing/2016/SVG/main" r:embed="rId2"/>
              </a:ext>
            </a:extLst>
          </a:blip>
          <a:stretch>
            <a:fillRect/>
          </a:stretch>
        </p:blipFill>
        <p:spPr>
          <a:xfrm>
            <a:off x="6019800" y="2451327"/>
            <a:ext cx="5181600" cy="3562350"/>
          </a:xfrm>
          <a:prstGeom prst="rect">
            <a:avLst/>
          </a:prstGeom>
        </p:spPr>
      </p:pic>
      <p:sp>
        <p:nvSpPr>
          <p:cNvPr id="8" name="Textfeld 7">
            <a:extLst>
              <a:ext uri="{FF2B5EF4-FFF2-40B4-BE49-F238E27FC236}">
                <a16:creationId xmlns:a16="http://schemas.microsoft.com/office/drawing/2014/main" id="{740B7C7D-39C2-11A7-7FF5-C565B0AA1C42}"/>
              </a:ext>
            </a:extLst>
          </p:cNvPr>
          <p:cNvSpPr txBox="1"/>
          <p:nvPr/>
        </p:nvSpPr>
        <p:spPr>
          <a:xfrm>
            <a:off x="6634349" y="3163334"/>
            <a:ext cx="4064131" cy="2018211"/>
          </a:xfrm>
          <a:prstGeom prst="rect">
            <a:avLst/>
          </a:prstGeom>
          <a:noFill/>
        </p:spPr>
        <p:txBody>
          <a:bodyPr wrap="square">
            <a:spAutoFit/>
          </a:bodyPr>
          <a:lstStyle/>
          <a:p>
            <a:pPr marL="285750" lvl="0" indent="-285750">
              <a:buFont typeface="Arial" panose="020B0604020202020204" pitchFamily="34" charset="0"/>
              <a:buChar char="•"/>
            </a:pPr>
            <a:r>
              <a:rPr lang="en-US" dirty="0" err="1">
                <a:solidFill>
                  <a:schemeClr val="bg1"/>
                </a:solidFill>
              </a:rPr>
              <a:t>Angebote</a:t>
            </a:r>
            <a:r>
              <a:rPr lang="en-US" dirty="0">
                <a:solidFill>
                  <a:schemeClr val="bg1"/>
                </a:solidFill>
              </a:rPr>
              <a:t> </a:t>
            </a:r>
            <a:r>
              <a:rPr lang="en-US" dirty="0" err="1">
                <a:solidFill>
                  <a:schemeClr val="bg1"/>
                </a:solidFill>
              </a:rPr>
              <a:t>müssen</a:t>
            </a:r>
            <a:r>
              <a:rPr lang="en-US" dirty="0">
                <a:solidFill>
                  <a:schemeClr val="bg1"/>
                </a:solidFill>
              </a:rPr>
              <a:t> an </a:t>
            </a:r>
            <a:r>
              <a:rPr lang="en-US" dirty="0" err="1">
                <a:solidFill>
                  <a:schemeClr val="bg1"/>
                </a:solidFill>
              </a:rPr>
              <a:t>ihren</a:t>
            </a:r>
            <a:r>
              <a:rPr lang="en-US" dirty="0">
                <a:solidFill>
                  <a:schemeClr val="bg1"/>
                </a:solidFill>
              </a:rPr>
              <a:t> Interessen </a:t>
            </a:r>
            <a:r>
              <a:rPr lang="en-US" dirty="0" err="1">
                <a:solidFill>
                  <a:schemeClr val="bg1"/>
                </a:solidFill>
              </a:rPr>
              <a:t>anknüpfen</a:t>
            </a:r>
            <a:r>
              <a:rPr lang="en-US" dirty="0">
                <a:solidFill>
                  <a:schemeClr val="bg1"/>
                </a:solidFill>
              </a:rPr>
              <a:t>​</a:t>
            </a:r>
            <a:endParaRPr lang="de-DE" dirty="0">
              <a:solidFill>
                <a:schemeClr val="bg1"/>
              </a:solidFill>
            </a:endParaRPr>
          </a:p>
          <a:p>
            <a:pPr marL="285750" lvl="0" indent="-285750">
              <a:buFont typeface="Arial" panose="020B0604020202020204" pitchFamily="34" charset="0"/>
              <a:buChar char="•"/>
            </a:pPr>
            <a:r>
              <a:rPr lang="en-US" dirty="0">
                <a:solidFill>
                  <a:schemeClr val="bg1"/>
                </a:solidFill>
              </a:rPr>
              <a:t>Sie </a:t>
            </a:r>
            <a:r>
              <a:rPr lang="en-US" dirty="0" err="1">
                <a:solidFill>
                  <a:schemeClr val="bg1"/>
                </a:solidFill>
              </a:rPr>
              <a:t>sollen</a:t>
            </a:r>
            <a:r>
              <a:rPr lang="en-US" dirty="0">
                <a:solidFill>
                  <a:schemeClr val="bg1"/>
                </a:solidFill>
              </a:rPr>
              <a:t> </a:t>
            </a:r>
            <a:r>
              <a:rPr lang="en-US" dirty="0" err="1">
                <a:solidFill>
                  <a:schemeClr val="bg1"/>
                </a:solidFill>
              </a:rPr>
              <a:t>mitbestimmt</a:t>
            </a:r>
            <a:r>
              <a:rPr lang="en-US" dirty="0">
                <a:solidFill>
                  <a:schemeClr val="bg1"/>
                </a:solidFill>
              </a:rPr>
              <a:t> und </a:t>
            </a:r>
            <a:r>
              <a:rPr lang="en-US" dirty="0" err="1">
                <a:solidFill>
                  <a:schemeClr val="bg1"/>
                </a:solidFill>
              </a:rPr>
              <a:t>mitgestaltet</a:t>
            </a:r>
            <a:r>
              <a:rPr lang="en-US" dirty="0">
                <a:solidFill>
                  <a:schemeClr val="bg1"/>
                </a:solidFill>
              </a:rPr>
              <a:t> </a:t>
            </a:r>
            <a:r>
              <a:rPr lang="en-US" dirty="0" err="1">
                <a:solidFill>
                  <a:schemeClr val="bg1"/>
                </a:solidFill>
              </a:rPr>
              <a:t>werden</a:t>
            </a:r>
            <a:r>
              <a:rPr lang="en-US" dirty="0">
                <a:solidFill>
                  <a:schemeClr val="bg1"/>
                </a:solidFill>
              </a:rPr>
              <a:t>​</a:t>
            </a:r>
            <a:endParaRPr lang="de-DE" dirty="0">
              <a:solidFill>
                <a:schemeClr val="bg1"/>
              </a:solidFill>
            </a:endParaRPr>
          </a:p>
          <a:p>
            <a:pPr marL="285750" lvl="0" indent="-285750">
              <a:buFont typeface="Arial" panose="020B0604020202020204" pitchFamily="34" charset="0"/>
              <a:buChar char="•"/>
            </a:pPr>
            <a:r>
              <a:rPr lang="en-US" dirty="0">
                <a:solidFill>
                  <a:schemeClr val="bg1"/>
                </a:solidFill>
              </a:rPr>
              <a:t>Sie </a:t>
            </a:r>
            <a:r>
              <a:rPr lang="en-US" dirty="0" err="1">
                <a:solidFill>
                  <a:schemeClr val="bg1"/>
                </a:solidFill>
              </a:rPr>
              <a:t>sollen</a:t>
            </a:r>
            <a:r>
              <a:rPr lang="en-US" dirty="0">
                <a:solidFill>
                  <a:schemeClr val="bg1"/>
                </a:solidFill>
              </a:rPr>
              <a:t> </a:t>
            </a:r>
            <a:r>
              <a:rPr lang="en-US" dirty="0" err="1">
                <a:solidFill>
                  <a:schemeClr val="bg1"/>
                </a:solidFill>
              </a:rPr>
              <a:t>zu</a:t>
            </a:r>
            <a:r>
              <a:rPr lang="en-US" dirty="0">
                <a:solidFill>
                  <a:schemeClr val="bg1"/>
                </a:solidFill>
              </a:rPr>
              <a:t> </a:t>
            </a:r>
            <a:r>
              <a:rPr lang="en-US" dirty="0" err="1">
                <a:solidFill>
                  <a:schemeClr val="bg1"/>
                </a:solidFill>
              </a:rPr>
              <a:t>Selbstbestimmung</a:t>
            </a:r>
            <a:r>
              <a:rPr lang="en-US" dirty="0">
                <a:solidFill>
                  <a:schemeClr val="bg1"/>
                </a:solidFill>
              </a:rPr>
              <a:t>, </a:t>
            </a:r>
            <a:r>
              <a:rPr lang="en-US" dirty="0" err="1">
                <a:solidFill>
                  <a:schemeClr val="bg1"/>
                </a:solidFill>
              </a:rPr>
              <a:t>Mitverantwortung</a:t>
            </a:r>
            <a:r>
              <a:rPr lang="en-US" dirty="0">
                <a:solidFill>
                  <a:schemeClr val="bg1"/>
                </a:solidFill>
              </a:rPr>
              <a:t> und </a:t>
            </a:r>
            <a:r>
              <a:rPr lang="en-US" dirty="0" err="1">
                <a:solidFill>
                  <a:schemeClr val="bg1"/>
                </a:solidFill>
              </a:rPr>
              <a:t>sozialem</a:t>
            </a:r>
            <a:r>
              <a:rPr lang="en-US" dirty="0">
                <a:solidFill>
                  <a:schemeClr val="bg1"/>
                </a:solidFill>
              </a:rPr>
              <a:t> Engagement </a:t>
            </a:r>
            <a:r>
              <a:rPr lang="en-US" dirty="0" err="1">
                <a:solidFill>
                  <a:schemeClr val="bg1"/>
                </a:solidFill>
              </a:rPr>
              <a:t>befähigen</a:t>
            </a:r>
            <a:r>
              <a:rPr lang="en-US" dirty="0">
                <a:solidFill>
                  <a:schemeClr val="bg1"/>
                </a:solidFill>
              </a:rPr>
              <a:t>​</a:t>
            </a:r>
            <a:endParaRPr lang="de-DE" dirty="0">
              <a:solidFill>
                <a:schemeClr val="bg1"/>
              </a:solidFill>
            </a:endParaRPr>
          </a:p>
        </p:txBody>
      </p:sp>
      <p:pic>
        <p:nvPicPr>
          <p:cNvPr id="10" name="Grafik 9">
            <a:extLst>
              <a:ext uri="{FF2B5EF4-FFF2-40B4-BE49-F238E27FC236}">
                <a16:creationId xmlns:a16="http://schemas.microsoft.com/office/drawing/2014/main" id="{F4205FB5-3814-59CF-4534-10FF8817EE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35001" y="5387975"/>
            <a:ext cx="1019175" cy="1104900"/>
          </a:xfrm>
          <a:prstGeom prst="rect">
            <a:avLst/>
          </a:prstGeom>
        </p:spPr>
      </p:pic>
      <p:sp>
        <p:nvSpPr>
          <p:cNvPr id="12" name="Textfeld 11">
            <a:extLst>
              <a:ext uri="{FF2B5EF4-FFF2-40B4-BE49-F238E27FC236}">
                <a16:creationId xmlns:a16="http://schemas.microsoft.com/office/drawing/2014/main" id="{94E5001E-1491-50F0-EFC9-4B232A0EA344}"/>
              </a:ext>
            </a:extLst>
          </p:cNvPr>
          <p:cNvSpPr txBox="1"/>
          <p:nvPr/>
        </p:nvSpPr>
        <p:spPr>
          <a:xfrm>
            <a:off x="5483678" y="5815360"/>
            <a:ext cx="6097088" cy="954107"/>
          </a:xfrm>
          <a:prstGeom prst="rect">
            <a:avLst/>
          </a:prstGeom>
          <a:noFill/>
        </p:spPr>
        <p:txBody>
          <a:bodyPr wrap="square">
            <a:spAutoFit/>
          </a:bodyPr>
          <a:lstStyle/>
          <a:p>
            <a:pPr lvl="0"/>
            <a:r>
              <a:rPr lang="en-US" sz="2800" dirty="0" err="1">
                <a:solidFill>
                  <a:srgbClr val="E03B5D"/>
                </a:solidFill>
              </a:rPr>
              <a:t>Gesetzlich</a:t>
            </a:r>
            <a:r>
              <a:rPr lang="en-US" sz="2800" dirty="0">
                <a:solidFill>
                  <a:srgbClr val="E03B5D"/>
                </a:solidFill>
              </a:rPr>
              <a:t> </a:t>
            </a:r>
            <a:r>
              <a:rPr lang="en-US" sz="2800" dirty="0" err="1">
                <a:solidFill>
                  <a:srgbClr val="E03B5D"/>
                </a:solidFill>
              </a:rPr>
              <a:t>verbindliche</a:t>
            </a:r>
            <a:r>
              <a:rPr lang="en-US" sz="2800" dirty="0">
                <a:solidFill>
                  <a:srgbClr val="E03B5D"/>
                </a:solidFill>
              </a:rPr>
              <a:t> </a:t>
            </a:r>
            <a:r>
              <a:rPr lang="en-US" sz="2800" dirty="0" err="1">
                <a:solidFill>
                  <a:srgbClr val="E03B5D"/>
                </a:solidFill>
              </a:rPr>
              <a:t>Pflichtaufgabe</a:t>
            </a:r>
            <a:r>
              <a:rPr lang="en-US" sz="2800" dirty="0">
                <a:solidFill>
                  <a:srgbClr val="E03B5D"/>
                </a:solidFill>
              </a:rPr>
              <a:t>!​</a:t>
            </a:r>
            <a:endParaRPr lang="de-DE" sz="2800" dirty="0">
              <a:solidFill>
                <a:srgbClr val="E03B5D"/>
              </a:solidFill>
            </a:endParaRPr>
          </a:p>
        </p:txBody>
      </p:sp>
    </p:spTree>
    <p:extLst>
      <p:ext uri="{BB962C8B-B14F-4D97-AF65-F5344CB8AC3E}">
        <p14:creationId xmlns:p14="http://schemas.microsoft.com/office/powerpoint/2010/main" val="3830670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E5C0CA-81AD-43FA-28AF-77CCF75AC843}"/>
              </a:ext>
            </a:extLst>
          </p:cNvPr>
          <p:cNvSpPr>
            <a:spLocks noGrp="1"/>
          </p:cNvSpPr>
          <p:nvPr>
            <p:ph type="title"/>
          </p:nvPr>
        </p:nvSpPr>
        <p:spPr/>
        <p:txBody>
          <a:bodyPr/>
          <a:lstStyle/>
          <a:p>
            <a:r>
              <a:rPr lang="de-DE" dirty="0"/>
              <a:t>Struktur und Subsidiarität</a:t>
            </a:r>
          </a:p>
        </p:txBody>
      </p:sp>
      <p:pic>
        <p:nvPicPr>
          <p:cNvPr id="4" name="Grafik 3">
            <a:extLst>
              <a:ext uri="{FF2B5EF4-FFF2-40B4-BE49-F238E27FC236}">
                <a16:creationId xmlns:a16="http://schemas.microsoft.com/office/drawing/2014/main" id="{892CCDEF-7ADC-969F-BABD-C78483B6DB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5750" y="1440591"/>
            <a:ext cx="4491776" cy="4433757"/>
          </a:xfrm>
          <a:prstGeom prst="rect">
            <a:avLst/>
          </a:prstGeom>
        </p:spPr>
      </p:pic>
      <p:sp>
        <p:nvSpPr>
          <p:cNvPr id="6" name="Textfeld 5">
            <a:extLst>
              <a:ext uri="{FF2B5EF4-FFF2-40B4-BE49-F238E27FC236}">
                <a16:creationId xmlns:a16="http://schemas.microsoft.com/office/drawing/2014/main" id="{C553892E-D41F-C9D5-83C2-33CB6516AF37}"/>
              </a:ext>
            </a:extLst>
          </p:cNvPr>
          <p:cNvSpPr txBox="1"/>
          <p:nvPr/>
        </p:nvSpPr>
        <p:spPr>
          <a:xfrm>
            <a:off x="4777526" y="1842475"/>
            <a:ext cx="6097190" cy="4031873"/>
          </a:xfrm>
          <a:prstGeom prst="rect">
            <a:avLst/>
          </a:prstGeom>
          <a:noFill/>
        </p:spPr>
        <p:txBody>
          <a:bodyPr wrap="square">
            <a:spAutoFit/>
          </a:bodyPr>
          <a:lstStyle/>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Für alle jungen Menschen von 6-27 Jahren</a:t>
            </a:r>
          </a:p>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Kommunale und freie Trägerschaft (Subsidiarität nach §75,SGB VIII)</a:t>
            </a:r>
          </a:p>
          <a:p>
            <a:pPr marL="342900" lvl="0" indent="-342900" algn="l">
              <a:buFont typeface="Arial" panose="020B0604020202020204" pitchFamily="34" charset="0"/>
              <a:buChar char="•"/>
            </a:pPr>
            <a:r>
              <a:rPr lang="de-DE" sz="3200" dirty="0">
                <a:latin typeface="Calibri" panose="020F0502020204030204" pitchFamily="34" charset="0"/>
                <a:ea typeface="Calibri" panose="020F0502020204030204" pitchFamily="34" charset="0"/>
                <a:cs typeface="Calibri" panose="020F0502020204030204" pitchFamily="34" charset="0"/>
              </a:rPr>
              <a:t>Zusammensetzung der Förderung aus Kommunal,- Landes- und Eigenmitteln</a:t>
            </a:r>
          </a:p>
        </p:txBody>
      </p:sp>
    </p:spTree>
    <p:extLst>
      <p:ext uri="{BB962C8B-B14F-4D97-AF65-F5344CB8AC3E}">
        <p14:creationId xmlns:p14="http://schemas.microsoft.com/office/powerpoint/2010/main" val="153404283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2CC3600CC20364D937F54DA3BBB01D4" ma:contentTypeVersion="11" ma:contentTypeDescription="Ein neues Dokument erstellen." ma:contentTypeScope="" ma:versionID="f08dafdb4ba13acfdeef81c7500c4de9">
  <xsd:schema xmlns:xsd="http://www.w3.org/2001/XMLSchema" xmlns:xs="http://www.w3.org/2001/XMLSchema" xmlns:p="http://schemas.microsoft.com/office/2006/metadata/properties" xmlns:ns2="31cfc424-9b77-41be-bd51-474756a05983" xmlns:ns3="798ba258-f74a-4a20-884c-1686f2f18422" targetNamespace="http://schemas.microsoft.com/office/2006/metadata/properties" ma:root="true" ma:fieldsID="13859e67d130abbd3684053908876eec" ns2:_="" ns3:_="">
    <xsd:import namespace="31cfc424-9b77-41be-bd51-474756a05983"/>
    <xsd:import namespace="798ba258-f74a-4a20-884c-1686f2f184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cfc424-9b77-41be-bd51-474756a059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c45b5520-c966-4c8b-b7b7-1f8d58979a2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98ba258-f74a-4a20-884c-1686f2f1842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59cf91-61e5-4d3b-a5b1-72d7b8a43935}" ma:internalName="TaxCatchAll" ma:showField="CatchAllData" ma:web="798ba258-f74a-4a20-884c-1686f2f184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1cfc424-9b77-41be-bd51-474756a05983">
      <Terms xmlns="http://schemas.microsoft.com/office/infopath/2007/PartnerControls"/>
    </lcf76f155ced4ddcb4097134ff3c332f>
    <TaxCatchAll xmlns="798ba258-f74a-4a20-884c-1686f2f184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B55838-ED21-42C5-9B46-D4AD5FDCC0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cfc424-9b77-41be-bd51-474756a05983"/>
    <ds:schemaRef ds:uri="798ba258-f74a-4a20-884c-1686f2f184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A1A71A-6BE5-4EBC-A83F-21A6C4D48BD4}">
  <ds:schemaRef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798ba258-f74a-4a20-884c-1686f2f18422"/>
    <ds:schemaRef ds:uri="http://purl.org/dc/terms/"/>
    <ds:schemaRef ds:uri="http://purl.org/dc/elements/1.1/"/>
    <ds:schemaRef ds:uri="31cfc424-9b77-41be-bd51-474756a05983"/>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41E7B3A-DC33-4FC1-A52E-000BA04E3C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185</Words>
  <Application>Microsoft Office PowerPoint</Application>
  <PresentationFormat>Breitbild</PresentationFormat>
  <Paragraphs>27</Paragraphs>
  <Slides>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vt:i4>
      </vt:variant>
    </vt:vector>
  </HeadingPairs>
  <TitlesOfParts>
    <vt:vector size="10" baseType="lpstr">
      <vt:lpstr>Aptos</vt:lpstr>
      <vt:lpstr>Aptos Display</vt:lpstr>
      <vt:lpstr>Arial</vt:lpstr>
      <vt:lpstr>Calibri</vt:lpstr>
      <vt:lpstr>Office</vt:lpstr>
      <vt:lpstr>PowerPoint-Präsentation</vt:lpstr>
      <vt:lpstr>Das ist OKJA</vt:lpstr>
      <vt:lpstr>Arbeitsprinzipien</vt:lpstr>
      <vt:lpstr>Wie ist die OKJA gesetzlich verankert?</vt:lpstr>
      <vt:lpstr>Struktur und Subsidiarität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Sabrina Küchler</dc:creator>
  <cp:lastModifiedBy>Sabrina Küchler</cp:lastModifiedBy>
  <cp:revision>1</cp:revision>
  <dcterms:created xsi:type="dcterms:W3CDTF">2026-09-22T17:39:38Z</dcterms:created>
  <dcterms:modified xsi:type="dcterms:W3CDTF">2026-09-22T18:12:01Z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0x01010052CC3600CC20364D937F54DA3BBB01D4</vt:lpwstr>
  </property>
  <property fmtid="{D5CDD505-2E9C-101B-9397-08002B2CF9AE}" pid="3" name="MediaServiceImageTags">
    <vt:lpwstr/>
  </property>
</Properties>
</file>